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7" r:id="rId9"/>
    <p:sldId id="269" r:id="rId10"/>
    <p:sldId id="270" r:id="rId11"/>
    <p:sldId id="271" r:id="rId12"/>
    <p:sldId id="272" r:id="rId13"/>
    <p:sldId id="273" r:id="rId14"/>
  </p:sldIdLst>
  <p:sldSz cx="9144000" cy="6858000" type="screen4x3"/>
  <p:notesSz cx="7010400" cy="92964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39F82-D9D5-4BCA-A749-47C4ECC852C8}" type="datetimeFigureOut">
              <a:rPr lang="en-US" smtClean="0"/>
              <a:pPr/>
              <a:t>4/25/2017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D0225-1097-4E04-8409-F4012615D0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7720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07C2CD0-133F-4B9C-AADD-022B8FC5E74B}" type="datetimeFigureOut">
              <a:rPr lang="el-GR" smtClean="0"/>
              <a:pPr/>
              <a:t>25/4/2017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C708192-7A7D-4963-8A39-F2BE60BF3A8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4378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8192-7A7D-4963-8A39-F2BE60BF3A8A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86854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FD3F-04D5-4922-97BB-A29C4A4AE244}" type="datetime1">
              <a:rPr lang="el-GR" smtClean="0"/>
              <a:pPr/>
              <a:t>25/4/2017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278807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00E88-7C8B-41CF-BFA3-57D81557C2F4}" type="datetime1">
              <a:rPr lang="el-GR" smtClean="0"/>
              <a:pPr/>
              <a:t>25/4/2017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27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FC62-EDC1-42D6-B95E-268C119F18AA}" type="datetime1">
              <a:rPr lang="el-GR" smtClean="0"/>
              <a:pPr/>
              <a:t>25/4/2017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801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C89BB-FA93-4A72-93D7-6973DE2FE236}" type="datetime1">
              <a:rPr lang="el-GR" smtClean="0"/>
              <a:pPr/>
              <a:t>25/4/2017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82881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CD9B-4733-478F-82B4-5361274FAE23}" type="datetime1">
              <a:rPr lang="el-GR" smtClean="0"/>
              <a:pPr/>
              <a:t>25/4/2017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5406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E6A4D-845C-456F-95E9-CE7D1AF9AD49}" type="datetime1">
              <a:rPr lang="el-GR" smtClean="0"/>
              <a:pPr/>
              <a:t>25/4/2017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61057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D88E-3175-4489-A430-0A38D7E8095C}" type="datetime1">
              <a:rPr lang="el-GR" smtClean="0"/>
              <a:pPr/>
              <a:t>25/4/2017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1901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4E3F6-8388-44A6-B26F-C12B86013135}" type="datetime1">
              <a:rPr lang="el-GR" smtClean="0"/>
              <a:pPr/>
              <a:t>25/4/2017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3581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3E032-CF02-4BCF-98CD-724229785065}" type="datetime1">
              <a:rPr lang="el-GR" smtClean="0"/>
              <a:pPr/>
              <a:t>25/4/2017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4807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081F3-9472-4FDC-BF43-D0288AC129EB}" type="datetime1">
              <a:rPr lang="el-GR" smtClean="0"/>
              <a:pPr/>
              <a:t>25/4/2017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469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4DF7-2A7F-45EA-897D-B4B5D4DFF535}" type="datetime1">
              <a:rPr lang="el-GR" smtClean="0"/>
              <a:pPr/>
              <a:t>25/4/2017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9885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4C055-D991-41F3-B12F-5D174ECE6150}" type="datetime1">
              <a:rPr lang="el-GR" smtClean="0"/>
              <a:pPr/>
              <a:t>25/4/2017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E1442-892B-42DC-873D-EC6F96A97E4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89573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pae.ac.cy/index.php/el/enimerosi/anakoinoseis/85-elachistos-arithmos-foititon" TargetMode="External"/><Relationship Id="rId2" Type="http://schemas.openxmlformats.org/officeDocument/2006/relationships/hyperlink" Target="http://www.dipae.ac.cy/index.php/el/enimerosi/anakoinoseis/86-ypochreotiki-parousia-programmata-spoudo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ipae.ac.cy/index.php/el/enimerosi/anakoinoseis/87-axiologisi-iste-leitourgoun-choris-axiologisi" TargetMode="External"/><Relationship Id="rId4" Type="http://schemas.openxmlformats.org/officeDocument/2006/relationships/hyperlink" Target="http://www.dipae.ac.cy/index.php/el/enimerosi/anakoinoseis/84-kritiria-deiktes-iatriki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pae.ac.cy/index.php/el/enimerosi/anakoinoseis/92-2016-09-23-programmata-spoudon-sekkap-prin-lixi" TargetMode="External"/><Relationship Id="rId2" Type="http://schemas.openxmlformats.org/officeDocument/2006/relationships/hyperlink" Target="http://www.dipae.ac.cy/index.php/el/enimerosi/anakoinoseis/94-2016-09-23-programmata-spoudon-sekkap-prin-lixi-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ipae.ac.cy/index.php/el/enimerosi/anakoinoseis/95-2016-10-05-ects" TargetMode="External"/><Relationship Id="rId4" Type="http://schemas.openxmlformats.org/officeDocument/2006/relationships/hyperlink" Target="http://www.dipae.ac.cy/index.php/el/enimerosi/anakoinoseis/89-2016-09-23-grapta-ergasiea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pae.ac.cy/index.php/el/enimerosi/anakoinoseis/105-2017-04-11-optional-foundation-year" TargetMode="External"/><Relationship Id="rId2" Type="http://schemas.openxmlformats.org/officeDocument/2006/relationships/hyperlink" Target="http://www.dipae.ac.cy/index.php/el/enimerosi/anakoinoseis/101-2017-01-11-apofaseis-genikis-politikis-symvoyliou-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ipae.ac.cy/index.php/el/enimerosi/anakoinoseis/104-2017-04-11-ypovoli-aitiseis-ptychio-master0didaktoriko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&#928;&#943;&#957;&#945;&#954;&#945;&#962;%20&#949;&#955;&#941;&#947;&#967;&#959;&#965;%20&#965;&#960;&#959;&#946;&#959;&#955;&#942;&#962;%20&#945;&#943;&#964;&#951;&#963;&#951;&#962;%20(2).do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&#917;&#958;&#974;&#966;&#965;&#955;&#955;&#959;%20&#913;&#943;&#964;&#951;&#963;&#951;&#962;%20(1).doc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pae.ac.cy/index.php/el/enimerosi/anakoinoseis/81-chronodiagramma-iste-pistopoiisi-axiologisi" TargetMode="External"/><Relationship Id="rId2" Type="http://schemas.openxmlformats.org/officeDocument/2006/relationships/hyperlink" Target="http://www.dipae.ac.cy/index.php/el/enimerosi/anakoinoseis/71-katavoli-telo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ipae.ac.cy/index.php/el/enimerosi/anakoinoseis/79-mathimata-ektos-kypriakis-dimokratias" TargetMode="External"/><Relationship Id="rId4" Type="http://schemas.openxmlformats.org/officeDocument/2006/relationships/hyperlink" Target="http://www.dipae.ac.cy/index.php/el/enimerosi/anakoinoseis/72-ktiriakes-egkatastasei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80928"/>
            <a:ext cx="7772400" cy="819522"/>
          </a:xfrm>
        </p:spPr>
        <p:txBody>
          <a:bodyPr>
            <a:noAutofit/>
          </a:bodyPr>
          <a:lstStyle/>
          <a:p>
            <a:r>
              <a:rPr lang="el-GR" sz="3600" dirty="0" smtClean="0">
                <a:latin typeface="Arial Narrow" panose="020B0606020202030204" pitchFamily="34" charset="0"/>
              </a:rPr>
              <a:t>ΕΝΗΜΕΡΩΤΙΚΗ   ΗΜΕΡΙΔΑ </a:t>
            </a:r>
            <a:br>
              <a:rPr lang="el-GR" sz="3600" dirty="0" smtClean="0">
                <a:latin typeface="Arial Narrow" panose="020B0606020202030204" pitchFamily="34" charset="0"/>
              </a:rPr>
            </a:br>
            <a:r>
              <a:rPr lang="el-GR" sz="2400" dirty="0" smtClean="0">
                <a:latin typeface="Arial Narrow" panose="020B0606020202030204" pitchFamily="34" charset="0"/>
              </a:rPr>
              <a:t>Τρίτη 25 Απριλίου 2017</a:t>
            </a:r>
            <a:r>
              <a:rPr lang="el-GR" sz="3600" dirty="0" smtClean="0">
                <a:latin typeface="Arial Narrow" panose="020B0606020202030204" pitchFamily="34" charset="0"/>
              </a:rPr>
              <a:t/>
            </a:r>
            <a:br>
              <a:rPr lang="el-GR" sz="3600" dirty="0" smtClean="0">
                <a:latin typeface="Arial Narrow" panose="020B0606020202030204" pitchFamily="34" charset="0"/>
              </a:rPr>
            </a:br>
            <a:r>
              <a:rPr lang="el-GR" sz="3600" dirty="0" smtClean="0">
                <a:latin typeface="Arial Narrow" panose="020B0606020202030204" pitchFamily="34" charset="0"/>
              </a:rPr>
              <a:t/>
            </a:r>
            <a:br>
              <a:rPr lang="el-GR" sz="3600" dirty="0" smtClean="0">
                <a:latin typeface="Arial Narrow" panose="020B0606020202030204" pitchFamily="34" charset="0"/>
              </a:rPr>
            </a:br>
            <a:r>
              <a:rPr lang="el-GR" sz="3600" dirty="0" smtClean="0">
                <a:latin typeface="Arial Narrow" panose="020B0606020202030204" pitchFamily="34" charset="0"/>
              </a:rPr>
              <a:t/>
            </a:r>
            <a:br>
              <a:rPr lang="el-GR" sz="3600" dirty="0" smtClean="0">
                <a:latin typeface="Arial Narrow" panose="020B0606020202030204" pitchFamily="34" charset="0"/>
              </a:rPr>
            </a:br>
            <a:endParaRPr lang="el-G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4365104"/>
            <a:ext cx="6872808" cy="1752600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400" dirty="0" smtClean="0">
                <a:latin typeface="Arial Narrow" panose="020B0606020202030204" pitchFamily="34" charset="0"/>
              </a:rPr>
              <a:t>Ανδρέας </a:t>
            </a:r>
            <a:r>
              <a:rPr lang="el-GR" sz="2400" dirty="0" err="1" smtClean="0">
                <a:latin typeface="Arial Narrow" panose="020B0606020202030204" pitchFamily="34" charset="0"/>
              </a:rPr>
              <a:t>Παπούλας</a:t>
            </a:r>
            <a:endParaRPr lang="el-GR" sz="2400" dirty="0" smtClean="0">
              <a:latin typeface="Arial Narrow" panose="020B0606020202030204" pitchFamily="34" charset="0"/>
            </a:endParaRPr>
          </a:p>
          <a:p>
            <a:pPr algn="just"/>
            <a:r>
              <a:rPr lang="el-GR" sz="2400" dirty="0" smtClean="0">
                <a:latin typeface="Arial Narrow" panose="020B0606020202030204" pitchFamily="34" charset="0"/>
              </a:rPr>
              <a:t>Πρώτος  Λειτουργός Εκπαίδευσης</a:t>
            </a:r>
          </a:p>
          <a:p>
            <a:pPr algn="just"/>
            <a:r>
              <a:rPr lang="en-US" sz="2400" dirty="0" err="1" smtClean="0">
                <a:latin typeface="Arial Narrow" panose="020B0606020202030204" pitchFamily="34" charset="0"/>
              </a:rPr>
              <a:t>Email:apapoulas@dipae.ac.cy</a:t>
            </a:r>
            <a:endParaRPr lang="en-US" sz="2400" dirty="0" smtClean="0">
              <a:latin typeface="Arial Narrow" panose="020B0606020202030204" pitchFamily="34" charset="0"/>
            </a:endParaRPr>
          </a:p>
          <a:p>
            <a:pPr algn="just"/>
            <a:r>
              <a:rPr lang="el-GR" sz="2400" dirty="0" err="1" smtClean="0">
                <a:latin typeface="Arial Narrow" panose="020B0606020202030204" pitchFamily="34" charset="0"/>
              </a:rPr>
              <a:t>Τηλ</a:t>
            </a:r>
            <a:r>
              <a:rPr lang="en-US" sz="2400" dirty="0" smtClean="0">
                <a:latin typeface="Arial Narrow" panose="020B0606020202030204" pitchFamily="34" charset="0"/>
              </a:rPr>
              <a:t>: 22 800618</a:t>
            </a:r>
            <a:endParaRPr lang="el-GR" sz="2400" dirty="0" smtClean="0">
              <a:latin typeface="Arial Narrow" panose="020B0606020202030204" pitchFamily="34" charset="0"/>
            </a:endParaRPr>
          </a:p>
          <a:p>
            <a:pPr algn="just"/>
            <a:endParaRPr lang="el-GR" sz="2400" dirty="0">
              <a:latin typeface="Arial Narrow" panose="020B0606020202030204" pitchFamily="34" charset="0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476672"/>
            <a:ext cx="5076825" cy="10477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0630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Ανακοινώσεις 27</a:t>
            </a:r>
            <a:r>
              <a:rPr lang="el-GR" sz="2400" b="1" u="sng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ης</a:t>
            </a: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Ιουλίου 2016</a:t>
            </a: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Υποχρεωτική παρακολούθηση με φυσική παρουσία στα Προγράμματα Σπουδών</a:t>
            </a:r>
            <a:endParaRPr lang="el-G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Ελάχιστος αριθμός φοιτητών ανά  μάθημα / ακροατήριο</a:t>
            </a:r>
            <a:endParaRPr lang="el-G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Κριτήρια και δείκτες Ποιότητας για Προγράμματα Σπουδών στον Τομέα της Ιατρικής</a:t>
            </a:r>
            <a:endParaRPr lang="el-G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Ανακοίνωση 28</a:t>
            </a:r>
            <a:r>
              <a:rPr lang="el-GR" sz="2400" b="1" u="sng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ης</a:t>
            </a: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Ιουλίου 2016</a:t>
            </a: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Αίτηση Αξιολόγησης Προγραμμάτων Σπουδών των ΙΣΤΕ τα οποία λειτουργούν χωρίς αξιολόγηση – πιστοποίηση και έχουν εγγεγραμμένους φοιτητές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7637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Ανακοινώσεις 23</a:t>
            </a:r>
            <a:r>
              <a:rPr lang="el-GR" sz="2400" b="1" u="sng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ης</a:t>
            </a: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Σεπτεμβρίου 2016</a:t>
            </a:r>
          </a:p>
          <a:p>
            <a:pPr marL="457200" indent="-457200">
              <a:buAutoNum type="arabicPeriod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Κριτήρια και Δείκτες Ποιότητας για Εξ Αποστάσεως Προγράμματα Σπουδών (Συμπληρωματική Ανακοίνωση στις 12 Ιανουαρίου 2017)</a:t>
            </a:r>
            <a:endParaRPr lang="el-G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Προγράμματα σπουδών των οποίων η αξιολόγηση – πιστοποίηση από το ΣΕΚΑΠ έχει λήξει πριν από την εφαρμογή του Νόμου Ν. 136(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I)/2015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ΚΑΙ 47(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I)/2016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Γραπτά και εργασίες (Υποβολή, Διάρκεια Φύλαξης)</a:t>
            </a:r>
            <a:endParaRPr lang="el-G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Ανακοίνωση 5</a:t>
            </a:r>
            <a:r>
              <a:rPr lang="el-GR" sz="2400" b="1" u="sng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ης</a:t>
            </a: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Οκτωβρίου 2016 και 6</a:t>
            </a:r>
            <a:r>
              <a:rPr lang="el-GR" sz="2400" b="1" u="sng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ης</a:t>
            </a: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Μαρτίου 2017</a:t>
            </a: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Φόρτος Εργασίας –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European Credit Transfer System (ECTS)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77856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Ανακοίνωση 11</a:t>
            </a:r>
            <a:r>
              <a:rPr lang="el-GR" sz="2400" b="1" u="sng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ης</a:t>
            </a: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Ιανουαρίου 2017</a:t>
            </a: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Αποφάσεις Πολιτικής του Συμβουλίου του Φορέα κατά την 12</a:t>
            </a:r>
            <a:r>
              <a:rPr lang="el-GR" sz="2400" baseline="30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η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Σύνοδο του στις 28 και 29 Νοεμβρίου 2016 και κατά την 13</a:t>
            </a:r>
            <a:r>
              <a:rPr lang="el-GR" sz="2400" baseline="30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η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Σύνοδο του στις 20 Δεκεμβρίου 2016 (2)</a:t>
            </a:r>
            <a:endParaRPr lang="el-G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Ανακοινώσεις 11</a:t>
            </a:r>
            <a:r>
              <a:rPr lang="el-GR" sz="2400" b="1" u="sng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Ης</a:t>
            </a: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Απριλίου 2017</a:t>
            </a:r>
          </a:p>
          <a:p>
            <a:pPr marL="457200" indent="-457200">
              <a:buAutoNum type="arabicPeriod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Υποβολή αιτήσεων για Αξιολόγηση Προγραμμάτων Σπουδών τα οποία Προσφέρουν Προαιρετικό Προπαρασκευαστικό Έτος 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Optional Foundation Year)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Αίτηση για Πτυχίο,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Master, PhD</a:t>
            </a:r>
            <a:endParaRPr lang="el-G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1830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l-GR" dirty="0" smtClean="0"/>
              <a:t>Ευχαριστώ για την προσοχή σας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83519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83568" y="1844824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l-GR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Δομή της Παρουσίασης</a:t>
            </a: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l-GR" sz="1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endParaRPr lang="en-US" sz="1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l-GR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ΜΕΡΟΣ Α</a:t>
            </a: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l-GR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Ενημέρωση για τη συμπλήρωση των αιτήσεων για αξιολόγηση – πιστοποίηση προγραμμάτων σπουδών.</a:t>
            </a:r>
          </a:p>
          <a:p>
            <a:pPr lvl="0" algn="just">
              <a:buFont typeface="Wingdings" pitchFamily="2" charset="2"/>
              <a:buChar char="Ø"/>
            </a:pPr>
            <a:r>
              <a:rPr lang="el-GR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Ερωτήσεις</a:t>
            </a:r>
          </a:p>
          <a:p>
            <a:pPr lvl="0" algn="just">
              <a:buFont typeface="Wingdings" pitchFamily="2" charset="2"/>
              <a:buChar char="Ø"/>
            </a:pPr>
            <a:endParaRPr lang="el-GR" sz="1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l-GR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ΜΕΡΟΣ Β</a:t>
            </a: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l-GR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Αποφάσεις Πολιτικής του ΦΟΡΕΑ</a:t>
            </a:r>
          </a:p>
          <a:p>
            <a:pPr lvl="0" algn="just">
              <a:buFont typeface="Wingdings" pitchFamily="2" charset="2"/>
              <a:buChar char="Ø"/>
            </a:pPr>
            <a:r>
              <a:rPr lang="el-GR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Ερωτήσεις </a:t>
            </a:r>
          </a:p>
          <a:p>
            <a:pPr lvl="0" algn="just"/>
            <a:endParaRPr lang="el-G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476672"/>
            <a:ext cx="5076825" cy="10477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flipH="1">
            <a:off x="971597" y="4077072"/>
            <a:ext cx="67687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Ενημέρωση εκτός ημερήσιας διάταξης</a:t>
            </a:r>
            <a:r>
              <a:rPr lang="en-US" dirty="0" smtClean="0"/>
              <a:t>:</a:t>
            </a:r>
            <a:r>
              <a:rPr lang="el-GR" dirty="0" smtClean="0"/>
              <a:t>  Μεταστέγαση του Φορέα</a:t>
            </a:r>
          </a:p>
          <a:p>
            <a:r>
              <a:rPr lang="el-GR" dirty="0" smtClean="0"/>
              <a:t>Η νέα διεύθυνση του Φορέα θα είναι</a:t>
            </a:r>
            <a:r>
              <a:rPr lang="en-US" dirty="0" smtClean="0"/>
              <a:t>: </a:t>
            </a:r>
            <a:r>
              <a:rPr lang="el-GR" dirty="0" smtClean="0"/>
              <a:t>Λεωφόρος Λεμεσού 5 </a:t>
            </a:r>
          </a:p>
          <a:p>
            <a:r>
              <a:rPr lang="el-GR" dirty="0" smtClean="0"/>
              <a:t>1</a:t>
            </a:r>
            <a:r>
              <a:rPr lang="el-GR" baseline="30000" dirty="0" smtClean="0"/>
              <a:t>ος</a:t>
            </a:r>
            <a:r>
              <a:rPr lang="el-GR" dirty="0" smtClean="0"/>
              <a:t> όροφος ( στο κτήριο που στεγάζεται η Αρχή Λιμένων, δίπλα από την </a:t>
            </a:r>
            <a:r>
              <a:rPr lang="en-US" dirty="0" smtClean="0"/>
              <a:t>Alfa Bank)</a:t>
            </a:r>
            <a:endParaRPr lang="el-GR" dirty="0" smtClean="0"/>
          </a:p>
          <a:p>
            <a:r>
              <a:rPr lang="el-GR" dirty="0" smtClean="0"/>
              <a:t>Οι επόμενες Σύνοδοι του Συμβουλίου είναι</a:t>
            </a:r>
            <a:r>
              <a:rPr lang="en-US" dirty="0" smtClean="0"/>
              <a:t>:</a:t>
            </a:r>
          </a:p>
          <a:p>
            <a:r>
              <a:rPr lang="el-GR" dirty="0" smtClean="0"/>
              <a:t>18</a:t>
            </a:r>
            <a:r>
              <a:rPr lang="el-GR" baseline="30000" dirty="0" smtClean="0"/>
              <a:t>η</a:t>
            </a:r>
            <a:r>
              <a:rPr lang="el-GR" dirty="0" smtClean="0"/>
              <a:t> Σύνοδος </a:t>
            </a:r>
            <a:r>
              <a:rPr lang="en-US" dirty="0" smtClean="0"/>
              <a:t>: </a:t>
            </a:r>
            <a:r>
              <a:rPr lang="el-GR" dirty="0" smtClean="0"/>
              <a:t>15 και 16 Μαΐου </a:t>
            </a:r>
          </a:p>
          <a:p>
            <a:r>
              <a:rPr lang="el-GR" dirty="0" smtClean="0"/>
              <a:t>19</a:t>
            </a:r>
            <a:r>
              <a:rPr lang="el-GR" baseline="30000" dirty="0" smtClean="0"/>
              <a:t>η</a:t>
            </a:r>
            <a:r>
              <a:rPr lang="el-GR" dirty="0" smtClean="0"/>
              <a:t> Σύνοδος</a:t>
            </a:r>
            <a:r>
              <a:rPr lang="en-US" dirty="0" smtClean="0"/>
              <a:t>: 12 </a:t>
            </a:r>
            <a:r>
              <a:rPr lang="el-GR" dirty="0" smtClean="0"/>
              <a:t>και 13 Ιουνίου</a:t>
            </a:r>
          </a:p>
          <a:p>
            <a:r>
              <a:rPr lang="el-GR" dirty="0" smtClean="0"/>
              <a:t>20</a:t>
            </a:r>
            <a:r>
              <a:rPr lang="el-GR" baseline="30000" dirty="0" smtClean="0"/>
              <a:t>η</a:t>
            </a:r>
            <a:r>
              <a:rPr lang="el-GR" dirty="0" smtClean="0"/>
              <a:t> Σύνοδος </a:t>
            </a:r>
            <a:r>
              <a:rPr lang="en-US" dirty="0" smtClean="0"/>
              <a:t>: 3 kai 4 </a:t>
            </a:r>
            <a:r>
              <a:rPr lang="el-GR" dirty="0" smtClean="0"/>
              <a:t>Ιουλίου</a:t>
            </a:r>
          </a:p>
          <a:p>
            <a:r>
              <a:rPr lang="el-GR" b="1" u="sng" dirty="0" smtClean="0"/>
              <a:t>Η ημερήσια διάταξη κλείνει επτά (7) μέρες πριν από την Σύνοδο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2128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l-GR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ΜΕΡΟΣ Α</a:t>
            </a:r>
          </a:p>
          <a:p>
            <a:pPr algn="just">
              <a:buNone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Ενημέρωση για τη συμπλήρωση των αιτήσεων για αξιολόγηση –πιστοποίηση των προγραμμάτων σπουδών</a:t>
            </a:r>
          </a:p>
          <a:p>
            <a:pPr algn="just">
              <a:buFont typeface="Wingdings" pitchFamily="2" charset="2"/>
              <a:buChar char="§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Ο πίνακας ελέγχου υποβολής της αίτησης να συμπληρώνεται και να υποβάλλεται με την αίτηση  ( παραπομπή στον </a:t>
            </a: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  <a:hlinkClick r:id="rId3" action="ppaction://hlinkfile"/>
              </a:rPr>
              <a:t>πίνακα</a:t>
            </a: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buFont typeface="Wingdings" pitchFamily="2" charset="2"/>
              <a:buChar char="§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Αίτηση για </a:t>
            </a: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  <a:hlinkClick r:id="rId4" action="ppaction://hlinkfile"/>
              </a:rPr>
              <a:t>αξιολόγηση</a:t>
            </a: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(παραπομπή στη 1</a:t>
            </a:r>
            <a:r>
              <a:rPr lang="el-GR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η</a:t>
            </a: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σελίδα)</a:t>
            </a:r>
          </a:p>
          <a:p>
            <a:pPr algn="just">
              <a:buFont typeface="Wingdings" pitchFamily="2" charset="2"/>
              <a:buChar char="§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ΕΠΙΣΗΜΑΝΣΗ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b="1" dirty="0" smtClean="0">
                <a:latin typeface="Arial" panose="020B0604020202020204" pitchFamily="34" charset="0"/>
                <a:cs typeface="Arial" panose="020B0604020202020204" pitchFamily="34" charset="0"/>
              </a:rPr>
              <a:t>Εάν αυτά τα δύο έντυπα δεν είναι συμπληρωμένα η αίτηση δεν θα παραλαμβάνεται </a:t>
            </a:r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476672"/>
            <a:ext cx="5076825" cy="10477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08998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2414"/>
            <a:ext cx="8229600" cy="467374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l-GR" sz="2000" dirty="0" smtClean="0"/>
              <a:t>Α. ΣΤΟΙΧΕΙΑ ΤΟΥ ΠΡΟΓΡΑΜΜΑΤΟΣ ΣΠΟΥΔΩΝ</a:t>
            </a:r>
          </a:p>
          <a:p>
            <a:pPr marL="0" indent="0">
              <a:buNone/>
            </a:pPr>
            <a:r>
              <a:rPr lang="el-GR" sz="2000" b="1" dirty="0" smtClean="0">
                <a:solidFill>
                  <a:prstClr val="black"/>
                </a:solidFill>
                <a:ea typeface="+mj-ea"/>
                <a:cs typeface="+mj-cs"/>
              </a:rPr>
              <a:t>Α4</a:t>
            </a:r>
            <a:r>
              <a:rPr lang="en-US" sz="2000" b="1" dirty="0" smtClean="0">
                <a:solidFill>
                  <a:prstClr val="black"/>
                </a:solidFill>
                <a:ea typeface="+mj-ea"/>
                <a:cs typeface="+mj-cs"/>
              </a:rPr>
              <a:t>: </a:t>
            </a:r>
            <a:r>
              <a:rPr lang="el-GR" sz="2000" b="1" dirty="0" smtClean="0">
                <a:solidFill>
                  <a:prstClr val="black"/>
                </a:solidFill>
                <a:ea typeface="+mj-ea"/>
                <a:cs typeface="+mj-cs"/>
              </a:rPr>
              <a:t>Τελικός τίτλος σπουδών</a:t>
            </a:r>
            <a:r>
              <a:rPr lang="el-GR" sz="2000" dirty="0" smtClean="0">
                <a:solidFill>
                  <a:prstClr val="black"/>
                </a:solidFill>
                <a:ea typeface="+mj-ea"/>
                <a:cs typeface="+mj-cs"/>
              </a:rPr>
              <a:t>. Οι οδηγίες δηλώνουν ρητά ότι πρέπει να επισυνάπτεται δείγμα του απονεμόμενου τίτλου.</a:t>
            </a:r>
          </a:p>
          <a:p>
            <a:pPr marL="0" indent="0">
              <a:buNone/>
            </a:pPr>
            <a:r>
              <a:rPr lang="el-GR" sz="2000" b="1" dirty="0" smtClean="0">
                <a:solidFill>
                  <a:prstClr val="black"/>
                </a:solidFill>
                <a:ea typeface="+mj-ea"/>
                <a:cs typeface="+mj-cs"/>
              </a:rPr>
              <a:t>Επισήμανση</a:t>
            </a:r>
            <a:r>
              <a:rPr lang="en-US" sz="2000" b="1" dirty="0" smtClean="0">
                <a:solidFill>
                  <a:prstClr val="black"/>
                </a:solidFill>
                <a:ea typeface="+mj-ea"/>
                <a:cs typeface="+mj-cs"/>
              </a:rPr>
              <a:t>: </a:t>
            </a:r>
            <a:r>
              <a:rPr lang="el-GR" sz="2000" b="1" dirty="0" smtClean="0">
                <a:solidFill>
                  <a:prstClr val="black"/>
                </a:solidFill>
                <a:ea typeface="+mj-ea"/>
                <a:cs typeface="+mj-cs"/>
              </a:rPr>
              <a:t>Σπάνια υποβάλλεται το δείγμα του απονεμόμενου τίτλου</a:t>
            </a:r>
          </a:p>
          <a:p>
            <a:pPr marL="0" indent="0">
              <a:buNone/>
            </a:pPr>
            <a:r>
              <a:rPr lang="el-GR" sz="2000" b="1" dirty="0" smtClean="0">
                <a:solidFill>
                  <a:prstClr val="black"/>
                </a:solidFill>
                <a:ea typeface="+mj-ea"/>
                <a:cs typeface="+mj-cs"/>
              </a:rPr>
              <a:t>Α5</a:t>
            </a:r>
            <a:r>
              <a:rPr lang="en-US" sz="2000" b="1" dirty="0" smtClean="0">
                <a:solidFill>
                  <a:prstClr val="black"/>
                </a:solidFill>
                <a:ea typeface="+mj-ea"/>
                <a:cs typeface="+mj-cs"/>
              </a:rPr>
              <a:t>: </a:t>
            </a:r>
            <a:r>
              <a:rPr lang="el-GR" sz="2000" b="1" dirty="0" smtClean="0">
                <a:solidFill>
                  <a:prstClr val="black"/>
                </a:solidFill>
                <a:ea typeface="+mj-ea"/>
                <a:cs typeface="+mj-cs"/>
              </a:rPr>
              <a:t>Τύπος του προγράμματος σπουδών</a:t>
            </a:r>
            <a:r>
              <a:rPr lang="el-GR" sz="2000" dirty="0" smtClean="0">
                <a:solidFill>
                  <a:prstClr val="black"/>
                </a:solidFill>
                <a:ea typeface="+mj-ea"/>
                <a:cs typeface="+mj-cs"/>
              </a:rPr>
              <a:t>. Να δηλώνεται αν το υπό αξιολόγηση πρόγραμμα είναι Συμβατικό, Εξ αποστάσεως, Διαπανεπιστημιακό, Επαγγελματικό, Ακαδημαϊκό</a:t>
            </a:r>
          </a:p>
          <a:p>
            <a:pPr marL="0" indent="0">
              <a:buNone/>
            </a:pPr>
            <a:r>
              <a:rPr lang="el-GR" sz="2000" b="1" dirty="0" smtClean="0">
                <a:solidFill>
                  <a:prstClr val="black"/>
                </a:solidFill>
                <a:ea typeface="+mj-ea"/>
                <a:cs typeface="+mj-cs"/>
              </a:rPr>
              <a:t>Β3</a:t>
            </a:r>
            <a:r>
              <a:rPr lang="en-US" sz="2000" b="1" dirty="0" smtClean="0">
                <a:solidFill>
                  <a:prstClr val="black"/>
                </a:solidFill>
                <a:ea typeface="+mj-ea"/>
                <a:cs typeface="+mj-cs"/>
              </a:rPr>
              <a:t>:</a:t>
            </a:r>
            <a:r>
              <a:rPr lang="el-GR" sz="2000" b="1" dirty="0" smtClean="0">
                <a:solidFill>
                  <a:prstClr val="black"/>
                </a:solidFill>
                <a:ea typeface="+mj-ea"/>
                <a:cs typeface="+mj-cs"/>
              </a:rPr>
              <a:t> Γλώσσα διδασκαλίας . </a:t>
            </a:r>
            <a:r>
              <a:rPr lang="el-GR" sz="2000" dirty="0" smtClean="0">
                <a:solidFill>
                  <a:prstClr val="black"/>
                </a:solidFill>
                <a:ea typeface="+mj-ea"/>
                <a:cs typeface="+mj-cs"/>
              </a:rPr>
              <a:t>Δηλώνεται η γλώσσα διδασκαλίας του προσφερόμενου προγράμματος. Εάν δηλωθεί </a:t>
            </a:r>
            <a:r>
              <a:rPr lang="el-GR" sz="2000" b="1" dirty="0" smtClean="0">
                <a:solidFill>
                  <a:prstClr val="black"/>
                </a:solidFill>
                <a:ea typeface="+mj-ea"/>
                <a:cs typeface="+mj-cs"/>
              </a:rPr>
              <a:t>Ελληνική/Αγγλική </a:t>
            </a:r>
            <a:r>
              <a:rPr lang="el-GR" sz="2000" dirty="0" smtClean="0">
                <a:solidFill>
                  <a:prstClr val="black"/>
                </a:solidFill>
                <a:ea typeface="+mj-ea"/>
                <a:cs typeface="+mj-cs"/>
              </a:rPr>
              <a:t>αυτό συνεπάγεται ότι διαφοροποιούνται τα πιο κάτω</a:t>
            </a:r>
            <a:r>
              <a:rPr lang="en-US" sz="2000" dirty="0" smtClean="0">
                <a:solidFill>
                  <a:prstClr val="black"/>
                </a:solidFill>
                <a:ea typeface="+mj-ea"/>
                <a:cs typeface="+mj-cs"/>
              </a:rPr>
              <a:t>:</a:t>
            </a:r>
          </a:p>
          <a:p>
            <a:pPr marL="457200" indent="-457200">
              <a:buAutoNum type="arabicPeriod"/>
            </a:pPr>
            <a:r>
              <a:rPr lang="el-GR" sz="2000" dirty="0" smtClean="0">
                <a:solidFill>
                  <a:prstClr val="black"/>
                </a:solidFill>
                <a:ea typeface="+mj-ea"/>
                <a:cs typeface="+mj-cs"/>
              </a:rPr>
              <a:t>Κριτήρια εισδοχής</a:t>
            </a:r>
          </a:p>
          <a:p>
            <a:pPr marL="457200" indent="-457200">
              <a:buAutoNum type="arabicPeriod"/>
            </a:pPr>
            <a:r>
              <a:rPr lang="el-GR" sz="2000" dirty="0" smtClean="0">
                <a:solidFill>
                  <a:prstClr val="black"/>
                </a:solidFill>
                <a:ea typeface="+mj-ea"/>
                <a:cs typeface="+mj-cs"/>
              </a:rPr>
              <a:t>Βιβλιογραφία</a:t>
            </a:r>
          </a:p>
          <a:p>
            <a:pPr marL="457200" indent="-457200">
              <a:buAutoNum type="arabicPeriod"/>
            </a:pPr>
            <a:r>
              <a:rPr lang="el-GR" sz="2000" dirty="0" smtClean="0">
                <a:solidFill>
                  <a:prstClr val="black"/>
                </a:solidFill>
                <a:ea typeface="+mj-ea"/>
                <a:cs typeface="+mj-cs"/>
              </a:rPr>
              <a:t>Διδακτικό προσωπικό</a:t>
            </a:r>
          </a:p>
          <a:p>
            <a:pPr marL="457200" indent="-457200">
              <a:buAutoNum type="arabicPeriod"/>
            </a:pPr>
            <a:r>
              <a:rPr lang="el-GR" sz="2000" dirty="0" smtClean="0">
                <a:solidFill>
                  <a:prstClr val="black"/>
                </a:solidFill>
                <a:ea typeface="+mj-ea"/>
                <a:cs typeface="+mj-cs"/>
              </a:rPr>
              <a:t>Τα διδασκόμενα μαθήματα</a:t>
            </a:r>
          </a:p>
          <a:p>
            <a:pPr marL="457200" indent="-457200">
              <a:buNone/>
            </a:pPr>
            <a:endParaRPr lang="el-GR" sz="2000" dirty="0" smtClean="0">
              <a:solidFill>
                <a:prstClr val="black"/>
              </a:solidFill>
              <a:ea typeface="+mj-ea"/>
              <a:cs typeface="+mj-cs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404664"/>
            <a:ext cx="5076825" cy="10477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6104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700" y="1196752"/>
            <a:ext cx="8439763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Β5. Κριτήρια εισδοχής φοιτητών. Τα κριτήρια εισδοχής πρέπει να συνάδουν με την ισχύουσα νομοθεσία. 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Μέχρι 10% μεταφορά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ECTS 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από άλλο πρόγραμμα.  </a:t>
            </a:r>
          </a:p>
          <a:p>
            <a:pPr marL="0" indent="0">
              <a:buNone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Β6. Ακαδημαϊκό Προσωπικό, Προσόντα και Βιογραφικά</a:t>
            </a: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Το ακαδημαϊκό προσωπικό που θα δηλωθεί ότι θα διδάξει στο υπό αξιολόγηση πρόγραμμα και δεν </a:t>
            </a:r>
            <a:r>
              <a:rPr lang="el-G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εργοδοτείται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από το ίδρυμα  τότε πρέπει να υποβάλλεται και η </a:t>
            </a:r>
            <a:r>
              <a:rPr lang="el-G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προσυμφωνία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συνεργασίας.</a:t>
            </a: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Β6. Πίνακας 3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Διδακτικό προσωπικό, προσόντα και περίοδοι διδασκαλίας στο πρόγραμμα σπουδών.</a:t>
            </a: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Β6. Πίνακας 4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Διδακτικό προσωπικό, προσόντα και περίοδοι διδασκαλίας ( στο ΑΕΙ και σε άλλο ή άλλα και αν έχει την ανάλογη έγκριση από τις αρμόδιες αρχές για να διδάξει)  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188640"/>
            <a:ext cx="5076825" cy="10477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2638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Β9. Κανονισμοί και Διαδικασίες Διασφάλισης Ποιότητας του προγράμματος σπουδών.</a:t>
            </a: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Οι οδηγίες είναι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«Να δοθούν στοιχεία για τις διαδικασίες έγκρισης και λειτουργίας, αναθεώρησης και εσωτερικής αξιολόγησης του προγράμματος σπουδών»</a:t>
            </a:r>
          </a:p>
          <a:p>
            <a:pPr marL="0" indent="0">
              <a:buNone/>
            </a:pP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Δυστυχώς σε  πολλές αιτήσεις δεν εφαρμόζονται οι οδηγίες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(π.χ. Ποια επιτροπή και πότε εισηγήθηκε το πρόγραμμα. Από ποία σώματα πέρασε ή έγκριση για να υποβληθεί, οι διαδικασίες Εσωτερικής Ποιότητας του ΑΕΙ πως εφαρμόστηκαν στο πρόγραμμα)</a:t>
            </a: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Β10. Η ερευνητική Δραστηριότητα του Διδακτικού Προσωπικού που εμπλέκεται στο πρόγραμμα και συνέργεια με την διδασκαλία. </a:t>
            </a: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Τα ΑΕΙ όταν συμπληρώνουν το μέρος αυτό να έχουν υπόψη τους το Παράρτημα 5 </a:t>
            </a:r>
            <a:r>
              <a:rPr lang="el-G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παραγ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3 Ερευνητικό έργο και η συνέργεια με τη διδασκαλία και τα Κριτήρια και Δείκτες Ποιότητας παρ. 3 που φαίνεται η αριθμητική βαθμολογία.</a:t>
            </a:r>
          </a:p>
          <a:p>
            <a:pPr marL="0" indent="0">
              <a:buNone/>
            </a:pPr>
            <a:endParaRPr lang="el-G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476672"/>
            <a:ext cx="5076825" cy="10477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7779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l-G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400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476672"/>
            <a:ext cx="5076825" cy="10477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5576" y="1628800"/>
            <a:ext cx="55446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Β11. μελέτη βιωσιμότητας  η οποία θα πρέπει απαραίτητα να περιλαμβάνει</a:t>
            </a:r>
            <a:r>
              <a:rPr lang="en-US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 smtClean="0"/>
              <a:t>Τον προτεινόμενο αριθμό φοιτητών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 smtClean="0"/>
              <a:t>Τις προοπτικές απασχόλησης των αποφοίτων</a:t>
            </a:r>
          </a:p>
          <a:p>
            <a:endParaRPr lang="el-GR" dirty="0"/>
          </a:p>
          <a:p>
            <a:r>
              <a:rPr lang="el-GR" dirty="0" smtClean="0"/>
              <a:t>Η μελέτη βιωσιμότητας δεν είναι η παράθεση ενός αριθμού και μιας δήλωσης ότι οι προοπτικές είναι πολύ καλές. </a:t>
            </a:r>
          </a:p>
          <a:p>
            <a:r>
              <a:rPr lang="el-GR" b="1" dirty="0" smtClean="0"/>
              <a:t>Η μελέτη βιωσιμότητας  είναι πολυσύνθετη εργασία και </a:t>
            </a:r>
            <a:r>
              <a:rPr lang="el-GR" b="1" dirty="0" err="1" smtClean="0"/>
              <a:t>πολυεπίπεδη</a:t>
            </a:r>
            <a:r>
              <a:rPr lang="el-GR" b="1" dirty="0" smtClean="0"/>
              <a:t>. Η απόφαση της Επιτροπής Εσωτερικής Ποιότητας θα πρέπει να  βασίζεται σε αυτή</a:t>
            </a:r>
          </a:p>
          <a:p>
            <a:r>
              <a:rPr lang="el-GR" b="1" dirty="0" smtClean="0"/>
              <a:t>Β14. </a:t>
            </a:r>
            <a:r>
              <a:rPr lang="el-GR" dirty="0" smtClean="0"/>
              <a:t>Περιγραφή και αριθμό χώρων λειτουργίας , αιθουσών  διδασκαλίας, εργαστηρίων , βιβλιοθήκης, εξοπλισμού και γενικά υποδομής.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l-GR" b="1" u="sng" dirty="0" smtClean="0"/>
              <a:t>ΠΟΥ ΥΠΟΣΤΗΡΙΖΟΥΝ ΤΟ ΠΡΟΓΡΑΜΜΑ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0259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000" dirty="0" smtClean="0"/>
              <a:t>Β15 Δίδακτρα και διαχείριση Οικονομικών Πόρων του προγράμματος Σπουδών</a:t>
            </a:r>
            <a:endParaRPr lang="el-GR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sz="2000" dirty="0"/>
              <a:t> </a:t>
            </a:r>
            <a:r>
              <a:rPr lang="el-GR" sz="2000" dirty="0" smtClean="0"/>
              <a:t>  Τα δίδακτρα  πρέπει να δηλώνονται και αποτελούν μέρος της μελέτης βιωσιμότητας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2000" dirty="0" smtClean="0"/>
              <a:t>Πρέπει με σαφήνεια να ορίζεται τι πόρους έχει από το ΑΕΙ το πρόγραμμα (εκτός των διδάκτρων) και ποια η κατανομή τους</a:t>
            </a:r>
          </a:p>
          <a:p>
            <a:pPr marL="0" indent="0">
              <a:buNone/>
            </a:pPr>
            <a:r>
              <a:rPr lang="el-GR" sz="2000" dirty="0" smtClean="0"/>
              <a:t>( μισθοί, συντήρηση εργαστηρίων, αναλώσιμα, διοικητικά έξοδα κλπ)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000" dirty="0" smtClean="0"/>
              <a:t>ΤΑ ΠΙΟ ΠΑΝΩ ΕΙΝΑΙ ΜΕΡΟΣ ΤΗΣ ΜΕΛΕΤΗΣ ΒΙΩΣΙΜΟΤΗΤΑΣ  </a:t>
            </a:r>
          </a:p>
          <a:p>
            <a:pPr marL="0" indent="0"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Β16 Συντονιστής του προγράμματος</a:t>
            </a:r>
          </a:p>
          <a:p>
            <a:pPr marL="0" indent="0"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Οι οδηγίες είναι «Να δοθεί τεκμηρίωση προσόντων και εμπειρίας του Συντονιστή και να δηλωθεί αν είναι Συντονιστής και σε άλλα προγράμματα σπουδών»</a:t>
            </a:r>
          </a:p>
          <a:p>
            <a:pPr marL="0" indent="0">
              <a:buNone/>
            </a:pP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Παρατήρηση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Σε αρκετά προγράμματα σπουδών που υποβλήθηκαν ο Συντονιστής είχε πρόβλημα.</a:t>
            </a:r>
          </a:p>
          <a:p>
            <a:pPr marL="0" indent="0">
              <a:buNone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476672"/>
            <a:ext cx="5076825" cy="10477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52859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ΜΕΡΟΣ Β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ΑΠΟΦΑΣΕΙΣ  ΠΟΛΙΤΙΚΗΣ</a:t>
            </a: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Το Διοικητικό Συμβούλιο του ΦΟΡΕΑ μεταξύ άλλων υιοθέτησε τις πιο κάτω αποφάσεις πολιτικής</a:t>
            </a:r>
          </a:p>
          <a:p>
            <a:pPr marL="0" indent="0">
              <a:buNone/>
            </a:pP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Ανακοίνωση 24</a:t>
            </a:r>
            <a:r>
              <a:rPr lang="el-GR" sz="2400" b="1" u="sng" baseline="30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ης</a:t>
            </a: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Ιουνίου 2016 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Καταβολή τελών Αξιολόγησης – Πιστοποίησης προγραμμάτων Σπουδών</a:t>
            </a:r>
          </a:p>
          <a:p>
            <a:pPr marL="0" indent="0">
              <a:buNone/>
            </a:pP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Ανακοίνωση 21</a:t>
            </a:r>
            <a:r>
              <a:rPr lang="el-GR" sz="2400" b="1" u="sng" baseline="30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ης</a:t>
            </a: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Ιουλίου 2016</a:t>
            </a:r>
            <a:endParaRPr lang="el-GR" sz="24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Χρονοδιάγραμμα υποβολής κλάδων (ΙΣΤΕ) που λειτουργούν για Αξιολόγηση - Πιστοποίηση</a:t>
            </a:r>
          </a:p>
          <a:p>
            <a:pPr marL="0" indent="0">
              <a:buNone/>
            </a:pP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Ανακοίνωση 28</a:t>
            </a:r>
            <a:r>
              <a:rPr lang="el-GR" sz="2400" b="1" u="sng" baseline="300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ης</a:t>
            </a: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Ιουνίου 2016</a:t>
            </a:r>
            <a:endParaRPr lang="el-GR" sz="24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Κτηριακές Εγκαταστάσεις</a:t>
            </a:r>
          </a:p>
          <a:p>
            <a:pPr marL="0" indent="0">
              <a:buNone/>
            </a:pP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Ανακοίνωση 30</a:t>
            </a:r>
            <a:r>
              <a:rPr lang="el-GR" sz="2400" b="1" u="sng" baseline="300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ης</a:t>
            </a: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Ιουνίου 2016</a:t>
            </a:r>
            <a:endParaRPr lang="el-GR" sz="24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Μαθήματα εκτός Δημοκρατίας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E1442-892B-42DC-873D-EC6F96A97E45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8044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977</Words>
  <Application>Microsoft Office PowerPoint</Application>
  <PresentationFormat>On-screen Show (4:3)</PresentationFormat>
  <Paragraphs>109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ΕΝΗΜΕΡΩΤΙΚΗ   ΗΜΕΡΙΔΑ  Τρίτη 25 Απριλίου 2017   </vt:lpstr>
      <vt:lpstr>Slide 2</vt:lpstr>
      <vt:lpstr>Slide 3</vt:lpstr>
      <vt:lpstr> </vt:lpstr>
      <vt:lpstr>Slide 5</vt:lpstr>
      <vt:lpstr>Slide 6</vt:lpstr>
      <vt:lpstr>Slide 7</vt:lpstr>
      <vt:lpstr>Slide 8</vt:lpstr>
      <vt:lpstr>ΜΕΡΟΣ Β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Περί της Διασφάλισης και Πιστοποίησης της Ποιότητας της Ανώτερης Εκπαίδευσης και της Ίδρυσης και Λειτουργίας Φορέα για Συναφή Θέματα Νόμοι Ν136(I)/2015 και Ν47(I)/2016</dc:title>
  <dc:creator>User</dc:creator>
  <cp:lastModifiedBy>DAAE</cp:lastModifiedBy>
  <cp:revision>89</cp:revision>
  <cp:lastPrinted>2016-11-03T07:52:17Z</cp:lastPrinted>
  <dcterms:created xsi:type="dcterms:W3CDTF">2016-11-02T18:44:06Z</dcterms:created>
  <dcterms:modified xsi:type="dcterms:W3CDTF">2017-04-25T04:52:28Z</dcterms:modified>
</cp:coreProperties>
</file>